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</p:sldMasterIdLst>
  <p:notesMasterIdLst>
    <p:notesMasterId r:id="rId56"/>
  </p:notesMasterIdLst>
  <p:sldIdLst>
    <p:sldId id="261" r:id="rId3"/>
    <p:sldId id="302" r:id="rId4"/>
    <p:sldId id="257" r:id="rId5"/>
    <p:sldId id="327" r:id="rId6"/>
    <p:sldId id="263" r:id="rId7"/>
    <p:sldId id="303" r:id="rId8"/>
    <p:sldId id="328" r:id="rId9"/>
    <p:sldId id="264" r:id="rId10"/>
    <p:sldId id="329" r:id="rId11"/>
    <p:sldId id="330" r:id="rId12"/>
    <p:sldId id="305" r:id="rId13"/>
    <p:sldId id="315" r:id="rId14"/>
    <p:sldId id="331" r:id="rId15"/>
    <p:sldId id="306" r:id="rId16"/>
    <p:sldId id="332" r:id="rId17"/>
    <p:sldId id="333" r:id="rId18"/>
    <p:sldId id="307" r:id="rId19"/>
    <p:sldId id="265" r:id="rId20"/>
    <p:sldId id="308" r:id="rId21"/>
    <p:sldId id="334" r:id="rId22"/>
    <p:sldId id="266" r:id="rId23"/>
    <p:sldId id="335" r:id="rId24"/>
    <p:sldId id="309" r:id="rId25"/>
    <p:sldId id="336" r:id="rId26"/>
    <p:sldId id="267" r:id="rId27"/>
    <p:sldId id="316" r:id="rId28"/>
    <p:sldId id="338" r:id="rId29"/>
    <p:sldId id="339" r:id="rId30"/>
    <p:sldId id="317" r:id="rId31"/>
    <p:sldId id="318" r:id="rId32"/>
    <p:sldId id="268" r:id="rId33"/>
    <p:sldId id="340" r:id="rId34"/>
    <p:sldId id="269" r:id="rId35"/>
    <p:sldId id="341" r:id="rId36"/>
    <p:sldId id="270" r:id="rId37"/>
    <p:sldId id="312" r:id="rId38"/>
    <p:sldId id="271" r:id="rId39"/>
    <p:sldId id="345" r:id="rId40"/>
    <p:sldId id="348" r:id="rId41"/>
    <p:sldId id="320" r:id="rId42"/>
    <p:sldId id="272" r:id="rId43"/>
    <p:sldId id="349" r:id="rId44"/>
    <p:sldId id="321" r:id="rId45"/>
    <p:sldId id="273" r:id="rId46"/>
    <p:sldId id="350" r:id="rId47"/>
    <p:sldId id="322" r:id="rId48"/>
    <p:sldId id="323" r:id="rId49"/>
    <p:sldId id="324" r:id="rId50"/>
    <p:sldId id="351" r:id="rId51"/>
    <p:sldId id="325" r:id="rId52"/>
    <p:sldId id="352" r:id="rId53"/>
    <p:sldId id="326" r:id="rId54"/>
    <p:sldId id="353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028"/>
    <a:srgbClr val="73296F"/>
    <a:srgbClr val="660033"/>
    <a:srgbClr val="3651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6271" autoAdjust="0"/>
  </p:normalViewPr>
  <p:slideViewPr>
    <p:cSldViewPr>
      <p:cViewPr varScale="1">
        <p:scale>
          <a:sx n="111" d="100"/>
          <a:sy n="111" d="100"/>
        </p:scale>
        <p:origin x="123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DE87E-CFB6-43E8-8764-637AFB1ED26F}" type="datetimeFigureOut">
              <a:rPr lang="en-US" smtClean="0"/>
              <a:pPr/>
              <a:t>2/20/2016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5C2AB-4419-4D09-B0D9-683F2A7180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17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E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7024"/>
            <a:ext cx="7772400" cy="1646376"/>
          </a:xfrm>
          <a:noFill/>
        </p:spPr>
        <p:txBody>
          <a:bodyPr anchor="ctr" anchorCtr="0"/>
          <a:lstStyle>
            <a:lvl1pPr algn="ctr">
              <a:defRPr sz="5400" i="1">
                <a:latin typeface="Times New Roman" pitchFamily="18" charset="0"/>
                <a:cs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Text Box 39"/>
          <p:cNvSpPr txBox="1">
            <a:spLocks noChangeArrowheads="1"/>
          </p:cNvSpPr>
          <p:nvPr userDrawn="1"/>
        </p:nvSpPr>
        <p:spPr bwMode="auto">
          <a:xfrm>
            <a:off x="152400" y="-549275"/>
            <a:ext cx="28956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0" spc="-500" baseline="0" dirty="0" smtClean="0">
                <a:solidFill>
                  <a:schemeClr val="bg1"/>
                </a:solidFill>
              </a:rPr>
              <a:t>4</a:t>
            </a:r>
            <a:endParaRPr lang="en-US" sz="20000" spc="-5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7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>
            <a:lvl1pPr marL="228600" indent="-228600">
              <a:spcBef>
                <a:spcPts val="1800"/>
              </a:spcBef>
              <a:buFont typeface="Arial" pitchFamily="34" charset="0"/>
              <a:buNone/>
              <a:defRPr sz="3200"/>
            </a:lvl1pPr>
            <a:lvl2pPr marL="454025" indent="-225425">
              <a:spcBef>
                <a:spcPts val="1200"/>
              </a:spcBef>
              <a:buFont typeface="Arial" pitchFamily="34" charset="0"/>
              <a:buChar char="•"/>
              <a:tabLst/>
              <a:defRPr sz="3200"/>
            </a:lvl2pPr>
            <a:lvl3pPr marL="688975" indent="-228600">
              <a:spcBef>
                <a:spcPts val="1200"/>
              </a:spcBef>
              <a:buSzPct val="75000"/>
              <a:buFont typeface="Wingdings" pitchFamily="2" charset="2"/>
              <a:buChar char="§"/>
              <a:defRPr sz="3200"/>
            </a:lvl3pPr>
            <a:lvl4pPr marL="917575" indent="-228600">
              <a:spcBef>
                <a:spcPts val="1200"/>
              </a:spcBef>
              <a:buSzPct val="60000"/>
              <a:buFont typeface="Courier New"/>
              <a:buChar char="o"/>
              <a:defRPr sz="3200"/>
            </a:lvl4pPr>
            <a:lvl5pPr marL="1141413" indent="-231775" defTabSz="912813">
              <a:spcBef>
                <a:spcPts val="1200"/>
              </a:spcBef>
              <a:buFont typeface="Wingdings" charset="2"/>
              <a:buChar char="Ø"/>
              <a:tabLst/>
              <a:defRPr sz="3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69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34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32FEC6-A397-4610-B77E-F8E38FD46085}" type="datetimeFigureOut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2/20/2016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1DD007-F339-440E-AA51-852AB016BB69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71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68096"/>
          </a:xfrm>
          <a:prstGeom prst="rect">
            <a:avLst/>
          </a:prstGeom>
          <a:solidFill>
            <a:srgbClr val="BE2028"/>
          </a:solidFill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074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None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4025" indent="-225425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87388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75000"/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5988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60000"/>
        <a:buFont typeface="Courier New" pitchFamily="49" charset="0"/>
        <a:buChar char="o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60000"/>
        <a:buFont typeface="Wingdings" charset="2"/>
        <a:buChar char="Ø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363538"/>
          </a:xfrm>
          <a:prstGeom prst="rect">
            <a:avLst/>
          </a:prstGeom>
          <a:solidFill>
            <a:srgbClr val="BE20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73152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843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646376"/>
          </a:xfrm>
        </p:spPr>
        <p:txBody>
          <a:bodyPr/>
          <a:lstStyle/>
          <a:p>
            <a:r>
              <a:rPr lang="en-US" dirty="0" smtClean="0"/>
              <a:t>Sex, Gender, and Transgender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77"/>
          <a:stretch/>
        </p:blipFill>
        <p:spPr>
          <a:xfrm>
            <a:off x="5486401" y="4624523"/>
            <a:ext cx="3657600" cy="223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7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4: Sex, Gender, and Transgender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 smtClean="0"/>
              <a:t>Genes and Hormones Guide Sex Development</a:t>
            </a:r>
          </a:p>
          <a:p>
            <a:pPr lvl="1"/>
            <a:r>
              <a:rPr lang="en-US" dirty="0" smtClean="0"/>
              <a:t>Sex Development May Go Awry</a:t>
            </a:r>
          </a:p>
          <a:p>
            <a:pPr lvl="1"/>
            <a:r>
              <a:rPr lang="en-US" dirty="0" smtClean="0"/>
              <a:t>Gender Is a Central Aspect of Personhood</a:t>
            </a:r>
          </a:p>
          <a:p>
            <a:pPr lvl="1"/>
            <a:r>
              <a:rPr lang="en-US" dirty="0" smtClean="0"/>
              <a:t>There Are Many Sex Differences in Sexuality</a:t>
            </a:r>
          </a:p>
          <a:p>
            <a:pPr lvl="1"/>
            <a:r>
              <a:rPr lang="en-US" dirty="0" smtClean="0"/>
              <a:t>Biological Factors Influence Gender</a:t>
            </a:r>
          </a:p>
          <a:p>
            <a:pPr lvl="1"/>
            <a:r>
              <a:rPr lang="en-US" dirty="0" smtClean="0"/>
              <a:t>Life Experiences Influence Gender</a:t>
            </a:r>
          </a:p>
          <a:p>
            <a:pPr lvl="1"/>
            <a:r>
              <a:rPr lang="en-US" dirty="0" smtClean="0"/>
              <a:t>Gender Development Is Interactive</a:t>
            </a:r>
          </a:p>
          <a:p>
            <a:pPr lvl="1"/>
            <a:r>
              <a:rPr lang="en-US" dirty="0" smtClean="0"/>
              <a:t>Transgender People Cross Society’s Deepest Divide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Sex chromosomes determine the development of an embryo: </a:t>
            </a:r>
          </a:p>
          <a:p>
            <a:pPr lvl="1"/>
            <a:r>
              <a:rPr lang="en-US" dirty="0" smtClean="0"/>
              <a:t>An embryo with two </a:t>
            </a:r>
            <a:r>
              <a:rPr lang="en-US" b="1" dirty="0" err="1" smtClean="0"/>
              <a:t>X</a:t>
            </a:r>
            <a:r>
              <a:rPr lang="en-US" b="1" dirty="0" smtClean="0"/>
              <a:t> chromosomes </a:t>
            </a:r>
            <a:r>
              <a:rPr lang="en-US" dirty="0" smtClean="0"/>
              <a:t>develops as a female.</a:t>
            </a:r>
          </a:p>
          <a:p>
            <a:pPr lvl="1"/>
            <a:r>
              <a:rPr lang="en-US" dirty="0" smtClean="0"/>
              <a:t>An embryo with one </a:t>
            </a:r>
            <a:r>
              <a:rPr lang="en-US" b="1" dirty="0" err="1" smtClean="0"/>
              <a:t>Y</a:t>
            </a:r>
            <a:r>
              <a:rPr lang="en-US" b="1" dirty="0" smtClean="0"/>
              <a:t> chromosome </a:t>
            </a:r>
            <a:r>
              <a:rPr lang="en-US" dirty="0" smtClean="0"/>
              <a:t>and one </a:t>
            </a:r>
            <a:r>
              <a:rPr lang="en-US" dirty="0" err="1" smtClean="0"/>
              <a:t>X</a:t>
            </a:r>
            <a:r>
              <a:rPr lang="en-US" dirty="0" smtClean="0"/>
              <a:t> chromosome develops as a male.</a:t>
            </a:r>
          </a:p>
          <a:p>
            <a:r>
              <a:rPr lang="en-US" dirty="0" smtClean="0"/>
              <a:t>The sex-determining gene, called </a:t>
            </a:r>
            <a:r>
              <a:rPr lang="en-US" b="1" i="1" dirty="0" err="1" smtClean="0"/>
              <a:t>SRY</a:t>
            </a:r>
            <a:r>
              <a:rPr lang="en-US" dirty="0" smtClean="0"/>
              <a:t>,</a:t>
            </a:r>
            <a:r>
              <a:rPr lang="en-US" b="1" i="1" dirty="0" smtClean="0"/>
              <a:t> </a:t>
            </a:r>
            <a:r>
              <a:rPr lang="en-US" dirty="0" smtClean="0"/>
              <a:t>is located on the </a:t>
            </a:r>
            <a:r>
              <a:rPr lang="en-US" dirty="0" err="1" smtClean="0"/>
              <a:t>Y</a:t>
            </a:r>
            <a:r>
              <a:rPr lang="en-US" dirty="0" smtClean="0"/>
              <a:t> chromosome.</a:t>
            </a:r>
            <a:endParaRPr lang="en-US" b="1" i="1" dirty="0" smtClean="0"/>
          </a:p>
          <a:p>
            <a:r>
              <a:rPr lang="en-US" dirty="0" smtClean="0"/>
              <a:t>Its presence directs sexual development along the male pathway.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4.1  Human chromosomes</a:t>
            </a:r>
          </a:p>
        </p:txBody>
      </p:sp>
      <p:pic>
        <p:nvPicPr>
          <p:cNvPr id="307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394700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532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 smtClean="0"/>
              <a:t>Female and male embryos possess both </a:t>
            </a:r>
            <a:r>
              <a:rPr lang="en-US" dirty="0" err="1" smtClean="0"/>
              <a:t>Wolffian</a:t>
            </a:r>
            <a:r>
              <a:rPr lang="en-US" dirty="0" smtClean="0"/>
              <a:t> and </a:t>
            </a:r>
            <a:r>
              <a:rPr lang="en-US" dirty="0" err="1" smtClean="0"/>
              <a:t>Müllerian</a:t>
            </a:r>
            <a:r>
              <a:rPr lang="en-US" dirty="0" smtClean="0"/>
              <a:t> ducts.</a:t>
            </a:r>
          </a:p>
          <a:p>
            <a:pPr lvl="1"/>
            <a:r>
              <a:rPr lang="en-US" b="1" dirty="0" err="1" smtClean="0"/>
              <a:t>Wolffian</a:t>
            </a:r>
            <a:r>
              <a:rPr lang="en-US" b="1" dirty="0" smtClean="0"/>
              <a:t> ducts</a:t>
            </a:r>
            <a:r>
              <a:rPr lang="en-US" dirty="0" smtClean="0"/>
              <a:t> are precursors of the male reproductive tract.</a:t>
            </a:r>
          </a:p>
          <a:p>
            <a:pPr lvl="1"/>
            <a:r>
              <a:rPr lang="en-US" b="1" dirty="0" err="1" smtClean="0"/>
              <a:t>Müllerian</a:t>
            </a:r>
            <a:r>
              <a:rPr lang="en-US" b="1" dirty="0" smtClean="0"/>
              <a:t> ducts</a:t>
            </a:r>
            <a:r>
              <a:rPr lang="en-US" dirty="0" smtClean="0"/>
              <a:t> are precursors of the female reproductive tract.</a:t>
            </a:r>
          </a:p>
        </p:txBody>
      </p:sp>
    </p:spTree>
    <p:extLst>
      <p:ext uri="{BB962C8B-B14F-4D97-AF65-F5344CB8AC3E}">
        <p14:creationId xmlns:p14="http://schemas.microsoft.com/office/powerpoint/2010/main" val="174949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486400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0"/>
              </a:spcAft>
            </a:pPr>
            <a:r>
              <a:rPr lang="en-US" dirty="0" smtClean="0"/>
              <a:t>In males, testes produce anti-</a:t>
            </a:r>
            <a:r>
              <a:rPr lang="en-US" dirty="0" err="1" smtClean="0"/>
              <a:t>Müllerian</a:t>
            </a:r>
            <a:r>
              <a:rPr lang="en-US" dirty="0" smtClean="0"/>
              <a:t> hormone (</a:t>
            </a:r>
            <a:r>
              <a:rPr lang="en-US" dirty="0" err="1" smtClean="0"/>
              <a:t>AMH</a:t>
            </a:r>
            <a:r>
              <a:rPr lang="en-US" dirty="0" smtClean="0"/>
              <a:t>), which causes the female ducts to regress, and testosterone, which stimulates the </a:t>
            </a:r>
            <a:r>
              <a:rPr lang="en-US" dirty="0" err="1" smtClean="0"/>
              <a:t>Wolffian</a:t>
            </a:r>
            <a:r>
              <a:rPr lang="en-US" dirty="0" smtClean="0"/>
              <a:t> ducts to produce male internal organs.</a:t>
            </a:r>
          </a:p>
          <a:p>
            <a:pPr lvl="0">
              <a:spcBef>
                <a:spcPts val="600"/>
              </a:spcBef>
              <a:spcAft>
                <a:spcPts val="0"/>
              </a:spcAft>
            </a:pPr>
            <a:r>
              <a:rPr lang="en-US" dirty="0" smtClean="0"/>
              <a:t>In females, the absence of AMH allows </a:t>
            </a:r>
            <a:r>
              <a:rPr lang="en-US" dirty="0" err="1" smtClean="0"/>
              <a:t>Müllerian</a:t>
            </a:r>
            <a:r>
              <a:rPr lang="en-US" dirty="0" smtClean="0"/>
              <a:t> ducts to persist and develop into the oviducts, uterus, and deeper parts of the vagina.</a:t>
            </a:r>
          </a:p>
          <a:p>
            <a:pPr lvl="0">
              <a:spcBef>
                <a:spcPts val="600"/>
              </a:spcBef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94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4.2  Development of the male and female reproductive tracts</a:t>
            </a:r>
          </a:p>
        </p:txBody>
      </p:sp>
      <p:pic>
        <p:nvPicPr>
          <p:cNvPr id="512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533400"/>
            <a:ext cx="4778375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130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Female and male external genitalia develop from the same precursors.</a:t>
            </a:r>
          </a:p>
          <a:p>
            <a:pPr lvl="0"/>
            <a:r>
              <a:rPr lang="en-US" dirty="0" smtClean="0"/>
              <a:t>Each embryo has a slit, the </a:t>
            </a:r>
            <a:r>
              <a:rPr lang="en-US" b="1" dirty="0" err="1" smtClean="0"/>
              <a:t>cloaca</a:t>
            </a:r>
            <a:r>
              <a:rPr lang="en-US" dirty="0" smtClean="0"/>
              <a:t>, which is covered by a membrane.</a:t>
            </a:r>
          </a:p>
          <a:p>
            <a:pPr lvl="0"/>
            <a:r>
              <a:rPr lang="en-US" dirty="0" smtClean="0"/>
              <a:t>The </a:t>
            </a:r>
            <a:r>
              <a:rPr lang="en-US" dirty="0" err="1" smtClean="0"/>
              <a:t>cloaca</a:t>
            </a:r>
            <a:r>
              <a:rPr lang="en-US" dirty="0" smtClean="0"/>
              <a:t> is flanked by two </a:t>
            </a:r>
            <a:r>
              <a:rPr lang="en-US" b="1" dirty="0" smtClean="0"/>
              <a:t>urethral folds</a:t>
            </a:r>
            <a:r>
              <a:rPr lang="en-US" dirty="0" smtClean="0"/>
              <a:t> and, outside those, the </a:t>
            </a:r>
            <a:r>
              <a:rPr lang="en-US" b="1" dirty="0" smtClean="0"/>
              <a:t>genital swelling</a:t>
            </a:r>
            <a:r>
              <a:rPr lang="en-US" dirty="0" smtClean="0"/>
              <a:t>.</a:t>
            </a:r>
          </a:p>
          <a:p>
            <a:pPr lvl="0"/>
            <a:r>
              <a:rPr lang="en-US" dirty="0" smtClean="0"/>
              <a:t>At the middle of the front end of the </a:t>
            </a:r>
            <a:r>
              <a:rPr lang="en-US" dirty="0" err="1" smtClean="0"/>
              <a:t>cloaca</a:t>
            </a:r>
            <a:r>
              <a:rPr lang="en-US" dirty="0" smtClean="0"/>
              <a:t> is the </a:t>
            </a:r>
            <a:r>
              <a:rPr lang="en-US" b="1" dirty="0" smtClean="0"/>
              <a:t>genital tubercle</a:t>
            </a:r>
            <a:r>
              <a:rPr lang="en-US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72011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4.3  Development of the male and female external genitalia (Part 1)</a:t>
            </a:r>
          </a:p>
        </p:txBody>
      </p:sp>
      <p:pic>
        <p:nvPicPr>
          <p:cNvPr id="717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600" y="533400"/>
            <a:ext cx="4624388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47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4.3  Development of the male and female external genitalia (Part 2)</a:t>
            </a:r>
          </a:p>
        </p:txBody>
      </p:sp>
      <p:pic>
        <p:nvPicPr>
          <p:cNvPr id="819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435100"/>
            <a:ext cx="8426450" cy="453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415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urethral folds become</a:t>
            </a:r>
          </a:p>
          <a:p>
            <a:pPr lvl="1"/>
            <a:r>
              <a:rPr lang="en-US" dirty="0" smtClean="0"/>
              <a:t>Inner labia in females</a:t>
            </a:r>
          </a:p>
          <a:p>
            <a:pPr lvl="1"/>
            <a:r>
              <a:rPr lang="en-US" dirty="0" smtClean="0"/>
              <a:t>Shaft of the penis in males</a:t>
            </a:r>
          </a:p>
          <a:p>
            <a:pPr lvl="0"/>
            <a:r>
              <a:rPr lang="en-US" dirty="0" smtClean="0"/>
              <a:t>The genital swellings give rise to</a:t>
            </a:r>
          </a:p>
          <a:p>
            <a:pPr lvl="1"/>
            <a:r>
              <a:rPr lang="en-US" dirty="0" smtClean="0"/>
              <a:t>Outer labia in females</a:t>
            </a:r>
          </a:p>
          <a:p>
            <a:pPr lvl="1"/>
            <a:r>
              <a:rPr lang="en-US" dirty="0" smtClean="0"/>
              <a:t>Scrotum in males</a:t>
            </a:r>
          </a:p>
        </p:txBody>
      </p:sp>
    </p:spTree>
    <p:extLst>
      <p:ext uri="{BB962C8B-B14F-4D97-AF65-F5344CB8AC3E}">
        <p14:creationId xmlns:p14="http://schemas.microsoft.com/office/powerpoint/2010/main" val="2972011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genital tubercle forms</a:t>
            </a:r>
          </a:p>
          <a:p>
            <a:pPr lvl="1"/>
            <a:r>
              <a:rPr lang="en-US" dirty="0" smtClean="0"/>
              <a:t>External portion of clitoris in females</a:t>
            </a:r>
          </a:p>
          <a:p>
            <a:pPr lvl="1"/>
            <a:r>
              <a:rPr lang="en-US" dirty="0" err="1" smtClean="0"/>
              <a:t>Glans</a:t>
            </a:r>
            <a:r>
              <a:rPr lang="en-US" dirty="0" smtClean="0"/>
              <a:t> of the </a:t>
            </a:r>
            <a:r>
              <a:rPr lang="en-US" dirty="0" err="1" smtClean="0"/>
              <a:t>peinis</a:t>
            </a:r>
            <a:r>
              <a:rPr lang="en-US" dirty="0" smtClean="0"/>
              <a:t> in males</a:t>
            </a:r>
          </a:p>
          <a:p>
            <a:r>
              <a:rPr lang="en-US" dirty="0" smtClean="0"/>
              <a:t>In the absence of </a:t>
            </a:r>
            <a:r>
              <a:rPr lang="en-US" i="1" dirty="0" err="1" smtClean="0"/>
              <a:t>SRY</a:t>
            </a:r>
            <a:r>
              <a:rPr lang="en-US" dirty="0" smtClean="0"/>
              <a:t> and testosterone, female external genitalia develop—the default.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2011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4.3  Development of the male and female external genitalia (Part 3)</a:t>
            </a:r>
          </a:p>
        </p:txBody>
      </p:sp>
      <p:pic>
        <p:nvPicPr>
          <p:cNvPr id="921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714500"/>
            <a:ext cx="842645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70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both sexes, the gonads begin near the kidneys and descend as development progresses.</a:t>
            </a:r>
          </a:p>
          <a:p>
            <a:r>
              <a:rPr lang="en-US" dirty="0" smtClean="0"/>
              <a:t>By 10 weeks, the gonads are near the top of the pelvis.</a:t>
            </a:r>
          </a:p>
          <a:p>
            <a:pPr lvl="1"/>
            <a:r>
              <a:rPr lang="en-US" dirty="0" smtClean="0"/>
              <a:t>In females, they stay here until birth.</a:t>
            </a:r>
          </a:p>
          <a:p>
            <a:pPr lvl="1"/>
            <a:r>
              <a:rPr lang="en-US" dirty="0" smtClean="0"/>
              <a:t>In males, the gonads continue to descend. Shortly before birth, they reach the scrotum.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4.4  Descent of the testicles (Part 1)</a:t>
            </a:r>
          </a:p>
        </p:txBody>
      </p:sp>
      <p:pic>
        <p:nvPicPr>
          <p:cNvPr id="1229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612900"/>
            <a:ext cx="8426450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851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4.4  Descent of the testicles (Part 2)</a:t>
            </a:r>
          </a:p>
        </p:txBody>
      </p:sp>
      <p:pic>
        <p:nvPicPr>
          <p:cNvPr id="133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685800"/>
            <a:ext cx="8426450" cy="603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491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2% to 5% of newborn boys, one or both testicles have not descended into the scrotum.</a:t>
            </a:r>
          </a:p>
          <a:p>
            <a:pPr lvl="1"/>
            <a:r>
              <a:rPr lang="en-US" dirty="0" smtClean="0"/>
              <a:t>Testicles usually arrive within a few weeks of birth.</a:t>
            </a:r>
          </a:p>
          <a:p>
            <a:pPr lvl="1"/>
            <a:r>
              <a:rPr lang="en-US" dirty="0" smtClean="0"/>
              <a:t>If testicles have not arrived by 3 months, the condition is called </a:t>
            </a:r>
            <a:r>
              <a:rPr lang="en-US" b="1" dirty="0" err="1" smtClean="0"/>
              <a:t>cryptorchidism</a:t>
            </a:r>
            <a:r>
              <a:rPr lang="en-US" dirty="0" smtClean="0"/>
              <a:t> and must be surgically moved.</a:t>
            </a:r>
          </a:p>
          <a:p>
            <a:pPr lvl="2"/>
            <a:r>
              <a:rPr lang="en-US" dirty="0" smtClean="0"/>
              <a:t>Increased risk of cancer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There are differences in brain structure, function, and chemistry between the two sexes.</a:t>
            </a:r>
          </a:p>
          <a:p>
            <a:pPr lvl="1"/>
            <a:r>
              <a:rPr lang="en-US" dirty="0" smtClean="0"/>
              <a:t>Men’s brains are about 10% larger—proportionate to overall body size difference.</a:t>
            </a:r>
          </a:p>
          <a:p>
            <a:pPr lvl="1"/>
            <a:r>
              <a:rPr lang="en-US" dirty="0" smtClean="0"/>
              <a:t>Connections between left and right hemispheres are stronger in women; connections within each side of the brain are stronger in men.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875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Genes and Hormones Guide Sex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 smtClean="0"/>
              <a:t>Men use their right amygdala more, and women use their left amygdala more.</a:t>
            </a:r>
          </a:p>
          <a:p>
            <a:pPr lvl="1"/>
            <a:r>
              <a:rPr lang="en-US" dirty="0" smtClean="0"/>
              <a:t>Men’s brains produce 52% more serotonin than women’s brains.</a:t>
            </a:r>
          </a:p>
          <a:p>
            <a:pPr lvl="1"/>
            <a:r>
              <a:rPr lang="en-US" dirty="0" smtClean="0"/>
              <a:t>Women’s brains produce much more dopamine than men’s brains.</a:t>
            </a:r>
          </a:p>
          <a:p>
            <a:r>
              <a:rPr lang="en-US" dirty="0" smtClean="0"/>
              <a:t>These differences are attributed to the different levels in circulating androgen levels between females and males during development.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4.5  Sex differences in the cerebral cortex</a:t>
            </a:r>
          </a:p>
        </p:txBody>
      </p:sp>
      <p:pic>
        <p:nvPicPr>
          <p:cNvPr id="1433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752600"/>
            <a:ext cx="8426450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0460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 Development May Go Awry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486400"/>
          </a:xfrm>
        </p:spPr>
        <p:txBody>
          <a:bodyPr>
            <a:noAutofit/>
          </a:bodyPr>
          <a:lstStyle/>
          <a:p>
            <a:pPr lvl="0"/>
            <a:r>
              <a:rPr lang="en-US" sz="2800" dirty="0" smtClean="0"/>
              <a:t>Chromosomal anomalies affect growth and fertility.</a:t>
            </a:r>
          </a:p>
          <a:p>
            <a:pPr lvl="1"/>
            <a:r>
              <a:rPr lang="en-US" sz="2800" b="1" dirty="0" err="1" smtClean="0"/>
              <a:t>Klinefelter</a:t>
            </a:r>
            <a:r>
              <a:rPr lang="en-US" sz="2800" b="1" dirty="0" smtClean="0"/>
              <a:t> syndrome</a:t>
            </a:r>
            <a:r>
              <a:rPr lang="en-US" sz="2800" dirty="0" smtClean="0"/>
              <a:t> (XXY, </a:t>
            </a:r>
            <a:r>
              <a:rPr lang="en-US" sz="2800" dirty="0" err="1" smtClean="0"/>
              <a:t>XXXY</a:t>
            </a:r>
            <a:r>
              <a:rPr lang="en-US" sz="2800" dirty="0" smtClean="0"/>
              <a:t>): male, tall, low testosterone, small genitals, low sperm count</a:t>
            </a:r>
          </a:p>
          <a:p>
            <a:pPr lvl="1"/>
            <a:r>
              <a:rPr lang="en-US" sz="2800" b="1" dirty="0" smtClean="0"/>
              <a:t>Turner syndrome</a:t>
            </a:r>
            <a:r>
              <a:rPr lang="en-US" sz="2800" dirty="0" smtClean="0"/>
              <a:t> (XO): female, short, lack normal ovaries, require assistance to enter puberty</a:t>
            </a:r>
          </a:p>
          <a:p>
            <a:pPr lvl="1"/>
            <a:r>
              <a:rPr lang="en-US" sz="2800" b="1" dirty="0" err="1" smtClean="0"/>
              <a:t>XYY</a:t>
            </a:r>
            <a:r>
              <a:rPr lang="en-US" sz="2800" b="1" dirty="0" smtClean="0"/>
              <a:t> syndrome</a:t>
            </a:r>
            <a:r>
              <a:rPr lang="en-US" sz="2800" dirty="0" smtClean="0"/>
              <a:t>: male, may have genital anomalies, atypical cerebral cortex development</a:t>
            </a:r>
          </a:p>
          <a:p>
            <a:pPr lvl="1"/>
            <a:r>
              <a:rPr lang="en-US" sz="2800" b="1" dirty="0" smtClean="0"/>
              <a:t>Triple-</a:t>
            </a:r>
            <a:r>
              <a:rPr lang="en-US" sz="2800" b="1" dirty="0" err="1" smtClean="0"/>
              <a:t>X</a:t>
            </a:r>
            <a:r>
              <a:rPr lang="en-US" sz="2800" b="1" dirty="0" smtClean="0"/>
              <a:t> syndrome</a:t>
            </a:r>
            <a:r>
              <a:rPr lang="en-US" sz="2800" dirty="0" smtClean="0"/>
              <a:t>: female, mild cognitive deficits, low fertility</a:t>
            </a:r>
          </a:p>
        </p:txBody>
      </p:sp>
    </p:spTree>
    <p:extLst>
      <p:ext uri="{BB962C8B-B14F-4D97-AF65-F5344CB8AC3E}">
        <p14:creationId xmlns:p14="http://schemas.microsoft.com/office/powerpoint/2010/main" val="1883556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4.6  Turner syndrome</a:t>
            </a:r>
          </a:p>
        </p:txBody>
      </p:sp>
      <p:pic>
        <p:nvPicPr>
          <p:cNvPr id="1536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533400"/>
            <a:ext cx="6996113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62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Sex Development May Go Awry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4864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The gonads or genitals may be sexually ambiguous.</a:t>
            </a:r>
          </a:p>
          <a:p>
            <a:pPr lvl="1"/>
            <a:r>
              <a:rPr lang="en-US" b="1" dirty="0" err="1" smtClean="0"/>
              <a:t>Gonadal</a:t>
            </a:r>
            <a:r>
              <a:rPr lang="en-US" b="1" dirty="0" smtClean="0"/>
              <a:t> intersexuality</a:t>
            </a:r>
            <a:r>
              <a:rPr lang="en-US" dirty="0" smtClean="0"/>
              <a:t>: possession of ovarian and testicular tissue, most look like women, usually infertile</a:t>
            </a:r>
          </a:p>
          <a:p>
            <a:pPr lvl="1"/>
            <a:r>
              <a:rPr lang="en-US" b="1" dirty="0" smtClean="0"/>
              <a:t>Congenital adrenal hyperplasia</a:t>
            </a:r>
            <a:r>
              <a:rPr lang="en-US" dirty="0" smtClean="0"/>
              <a:t> (</a:t>
            </a:r>
            <a:r>
              <a:rPr lang="en-US" b="1" dirty="0" err="1" smtClean="0"/>
              <a:t>CAH</a:t>
            </a:r>
            <a:r>
              <a:rPr lang="en-US" dirty="0" smtClean="0"/>
              <a:t>): </a:t>
            </a:r>
            <a:r>
              <a:rPr lang="en-US" dirty="0" err="1" smtClean="0"/>
              <a:t>XY</a:t>
            </a:r>
            <a:r>
              <a:rPr lang="en-US" dirty="0" smtClean="0"/>
              <a:t> “females,” lack reproductive tract, shallow vagina, infertile</a:t>
            </a:r>
          </a:p>
          <a:p>
            <a:pPr lvl="1"/>
            <a:r>
              <a:rPr lang="en-US" b="1" dirty="0" smtClean="0"/>
              <a:t>Androgen Insensitivity Syndrome</a:t>
            </a:r>
            <a:r>
              <a:rPr lang="en-US" dirty="0" smtClean="0"/>
              <a:t> (</a:t>
            </a:r>
            <a:r>
              <a:rPr lang="en-US" b="1" dirty="0" err="1" smtClean="0"/>
              <a:t>AIS</a:t>
            </a:r>
            <a:r>
              <a:rPr lang="en-US" dirty="0" smtClean="0"/>
              <a:t>): XX fetus that experienced large amounts of androgens, partial </a:t>
            </a:r>
            <a:r>
              <a:rPr lang="en-US" dirty="0" err="1" smtClean="0"/>
              <a:t>masculinization</a:t>
            </a:r>
            <a:r>
              <a:rPr lang="en-US" dirty="0" smtClean="0"/>
              <a:t> of genitals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556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4.7  Partial masculinization of genitalia</a:t>
            </a:r>
          </a:p>
        </p:txBody>
      </p:sp>
      <p:pic>
        <p:nvPicPr>
          <p:cNvPr id="1638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533400"/>
            <a:ext cx="6935788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9886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Gender Is a Central Aspect of Personhood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 smtClean="0"/>
              <a:t>Gender identity</a:t>
            </a:r>
            <a:r>
              <a:rPr lang="en-US" dirty="0" smtClean="0"/>
              <a:t> is the personal sense of which sex one belongs to. For some people, gender identity does not match their anatomical sex.</a:t>
            </a:r>
          </a:p>
          <a:p>
            <a:pPr lvl="0"/>
            <a:r>
              <a:rPr lang="en-US" dirty="0" smtClean="0"/>
              <a:t>Gender identity is expressed via gender role behavior: clothing choices, walk, talk, etc.</a:t>
            </a:r>
          </a:p>
          <a:p>
            <a:pPr lvl="0"/>
            <a:r>
              <a:rPr lang="en-US" dirty="0" smtClean="0"/>
              <a:t>Sexual orientation, cognition, and personality traits differ between men and women.</a:t>
            </a:r>
          </a:p>
          <a:p>
            <a:pPr lvl="0"/>
            <a:r>
              <a:rPr lang="en-US" dirty="0" smtClean="0"/>
              <a:t>Differences in sexuality include attitudes toward casual sex, jealousy, and frequency of masturbation.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310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Gender Is a Central Aspect of Personhood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Cognitive differences between sexes vary, but less so than physical differences, such as average height. </a:t>
            </a:r>
          </a:p>
          <a:p>
            <a:pPr lvl="0"/>
            <a:r>
              <a:rPr lang="en-US" dirty="0" smtClean="0"/>
              <a:t>Men tend to score higher than women on verbal and physical aggression evaluations.</a:t>
            </a:r>
          </a:p>
          <a:p>
            <a:pPr lvl="0"/>
            <a:r>
              <a:rPr lang="en-US" dirty="0" smtClean="0"/>
              <a:t>Women’s interests tend to be more people related and empathetic; men’s interests tend to be more related to things.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3108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4.8  Mental rotation task</a:t>
            </a:r>
          </a:p>
        </p:txBody>
      </p:sp>
      <p:pic>
        <p:nvPicPr>
          <p:cNvPr id="1843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489200"/>
            <a:ext cx="84264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432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4.9  Female superiority in face recognition</a:t>
            </a:r>
          </a:p>
        </p:txBody>
      </p:sp>
      <p:pic>
        <p:nvPicPr>
          <p:cNvPr id="2048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546100"/>
            <a:ext cx="8426450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2053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Gender Is a Central Aspect of Personhood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Sexuality differences</a:t>
            </a:r>
          </a:p>
          <a:p>
            <a:pPr lvl="1"/>
            <a:r>
              <a:rPr lang="en-US" dirty="0" smtClean="0"/>
              <a:t>Men have a stronger sex drive.</a:t>
            </a:r>
          </a:p>
          <a:p>
            <a:pPr lvl="1"/>
            <a:r>
              <a:rPr lang="en-US" dirty="0" smtClean="0"/>
              <a:t>Men express more permissive attitudes toward casual sex.</a:t>
            </a:r>
          </a:p>
          <a:p>
            <a:pPr lvl="1"/>
            <a:r>
              <a:rPr lang="en-US" dirty="0" smtClean="0"/>
              <a:t>Women are typically attracted to older partners, and men to younger ones.</a:t>
            </a:r>
          </a:p>
          <a:p>
            <a:pPr lvl="1"/>
            <a:r>
              <a:rPr lang="en-US" dirty="0" smtClean="0"/>
              <a:t>Men are more concerned than women with physical attractiveness of partner.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310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Gender Is a Central Aspect of Personhood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Sexuality differences</a:t>
            </a:r>
          </a:p>
          <a:p>
            <a:pPr lvl="1"/>
            <a:r>
              <a:rPr lang="en-US" dirty="0" smtClean="0"/>
              <a:t>Women are more likely to experience emotional jealousy, and men sexual jealousy.</a:t>
            </a:r>
          </a:p>
          <a:p>
            <a:pPr lvl="1"/>
            <a:r>
              <a:rPr lang="en-US" dirty="0" smtClean="0"/>
              <a:t>Men are more likely to engage in unusual forms of sexual expression.</a:t>
            </a:r>
          </a:p>
          <a:p>
            <a:pPr lvl="1"/>
            <a:r>
              <a:rPr lang="en-US" dirty="0" smtClean="0"/>
              <a:t>Women are less likely to pay for sex and more likely to receive money for sex.</a:t>
            </a:r>
          </a:p>
          <a:p>
            <a:pPr lvl="1"/>
            <a:r>
              <a:rPr lang="en-US" dirty="0" smtClean="0"/>
              <a:t>Women and men have different sexual response cycles.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3108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Gender Is a Central Aspect of Personhood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486400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 smtClean="0"/>
              <a:t>Many gender differences arise at a young age:</a:t>
            </a:r>
          </a:p>
          <a:p>
            <a:pPr lvl="1"/>
            <a:r>
              <a:rPr lang="en-US" dirty="0" smtClean="0"/>
              <a:t>Male fetuses are more active than female fetuses.</a:t>
            </a:r>
          </a:p>
          <a:p>
            <a:pPr lvl="1"/>
            <a:r>
              <a:rPr lang="en-US" dirty="0" smtClean="0"/>
              <a:t>By about 3 months of age, most children show sex differences in toy preferences.</a:t>
            </a:r>
          </a:p>
          <a:p>
            <a:pPr lvl="1"/>
            <a:r>
              <a:rPr lang="en-US" dirty="0" smtClean="0"/>
              <a:t>By about 4 years of age, most boys prefer to play with boys, and most girls with girls.</a:t>
            </a:r>
          </a:p>
          <a:p>
            <a:pPr lvl="1"/>
            <a:r>
              <a:rPr lang="en-US" dirty="0" smtClean="0"/>
              <a:t>Girls play is more governed by social conventions, and boys by principles of justice.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4.10  Toy preference test</a:t>
            </a:r>
          </a:p>
        </p:txBody>
      </p:sp>
      <p:pic>
        <p:nvPicPr>
          <p:cNvPr id="2150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386763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558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Factors Influence Gender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Evolutionary factors influence gender development:</a:t>
            </a:r>
          </a:p>
          <a:p>
            <a:pPr lvl="1"/>
            <a:r>
              <a:rPr lang="en-US" dirty="0" smtClean="0"/>
              <a:t>Casual sex is less costly for men than women.</a:t>
            </a:r>
          </a:p>
          <a:p>
            <a:pPr lvl="1"/>
            <a:r>
              <a:rPr lang="en-US" dirty="0" smtClean="0"/>
              <a:t>Jealousy—no certainty of which man fathered a particular child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Factors Influence Gender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6"/>
          <a:stretch/>
        </p:blipFill>
        <p:spPr>
          <a:xfrm>
            <a:off x="1371600" y="2859061"/>
            <a:ext cx="2971800" cy="369413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2"/>
          <a:stretch/>
        </p:blipFill>
        <p:spPr>
          <a:xfrm>
            <a:off x="4876800" y="2861688"/>
            <a:ext cx="2743200" cy="369151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05740" y="1143000"/>
            <a:ext cx="7747660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4025" lvl="1" indent="-225425">
              <a:spcBef>
                <a:spcPts val="12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Cognitive differences may be due to long-standing division of labor between men and women.</a:t>
            </a:r>
          </a:p>
        </p:txBody>
      </p:sp>
    </p:spTree>
    <p:extLst>
      <p:ext uri="{BB962C8B-B14F-4D97-AF65-F5344CB8AC3E}">
        <p14:creationId xmlns:p14="http://schemas.microsoft.com/office/powerpoint/2010/main" val="3079895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Factors Influence Gender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 girls with </a:t>
            </a:r>
            <a:r>
              <a:rPr lang="en-US" dirty="0" err="1" smtClean="0"/>
              <a:t>CAH</a:t>
            </a:r>
            <a:r>
              <a:rPr lang="en-US" dirty="0" smtClean="0"/>
              <a:t>, some, but not all, behavioral traits are shifted in the masculine direction.</a:t>
            </a:r>
          </a:p>
          <a:p>
            <a:pPr lvl="0"/>
            <a:r>
              <a:rPr lang="en-US" dirty="0" smtClean="0"/>
              <a:t>Higher prenatal androgen levels shift behaviors of girls and boys in the masculine direction.</a:t>
            </a:r>
          </a:p>
          <a:p>
            <a:pPr lvl="0"/>
            <a:r>
              <a:rPr lang="en-US" dirty="0" smtClean="0"/>
              <a:t>The lower the levels of fetal testosterone in girls, the stronger her preference for “girl toys” when she is 3 years old. </a:t>
            </a:r>
          </a:p>
        </p:txBody>
      </p:sp>
    </p:spTree>
    <p:extLst>
      <p:ext uri="{BB962C8B-B14F-4D97-AF65-F5344CB8AC3E}">
        <p14:creationId xmlns:p14="http://schemas.microsoft.com/office/powerpoint/2010/main" val="513894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Factors Influence Gender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The ratio of the index-finger length to the ring-finger length is an anatomical marker in adults that may reflect the degree to which people were exposed to testosterone prenatally.</a:t>
            </a:r>
          </a:p>
          <a:p>
            <a:pPr lvl="0"/>
            <a:r>
              <a:rPr lang="en-US" dirty="0" smtClean="0"/>
              <a:t>The </a:t>
            </a:r>
            <a:r>
              <a:rPr lang="en-US" dirty="0" err="1" smtClean="0"/>
              <a:t>2D:4D</a:t>
            </a:r>
            <a:r>
              <a:rPr lang="en-US" dirty="0" smtClean="0"/>
              <a:t> ratio correlates with many gendered characteristics.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Life Experiences Influence Gender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Life experiences influence gender development beginning early in life:</a:t>
            </a:r>
          </a:p>
          <a:p>
            <a:pPr lvl="1"/>
            <a:r>
              <a:rPr lang="en-US" dirty="0" smtClean="0"/>
              <a:t>Observing socialization</a:t>
            </a:r>
          </a:p>
          <a:p>
            <a:pPr lvl="1"/>
            <a:r>
              <a:rPr lang="en-US" dirty="0" smtClean="0"/>
              <a:t>Rewards and punishments</a:t>
            </a:r>
          </a:p>
          <a:p>
            <a:pPr lvl="1"/>
            <a:r>
              <a:rPr lang="en-US" dirty="0" smtClean="0"/>
              <a:t>Imitation</a:t>
            </a:r>
          </a:p>
          <a:p>
            <a:pPr lvl="1"/>
            <a:r>
              <a:rPr lang="en-US" dirty="0" smtClean="0"/>
              <a:t>Language</a:t>
            </a:r>
          </a:p>
          <a:p>
            <a:pPr lvl="1"/>
            <a:r>
              <a:rPr lang="en-US" dirty="0" smtClean="0"/>
              <a:t>Gender learning from advice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63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Figure 4.13  Babies enter a gendered world</a:t>
            </a:r>
          </a:p>
        </p:txBody>
      </p:sp>
      <p:pic>
        <p:nvPicPr>
          <p:cNvPr id="2765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927100"/>
            <a:ext cx="842645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581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en-US" dirty="0"/>
              <a:t>Box 4.3  Personal Points of View: The Boy Who Was Raised as a Girl</a:t>
            </a:r>
            <a:endParaRPr lang="sv-SE" altLang="en-US" dirty="0" smtClean="0"/>
          </a:p>
        </p:txBody>
      </p:sp>
      <p:pic>
        <p:nvPicPr>
          <p:cNvPr id="3072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533400"/>
            <a:ext cx="7610475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0738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Life Experiences Influence Gender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Cognitive models focus on thought processes</a:t>
            </a:r>
          </a:p>
          <a:p>
            <a:pPr lvl="1"/>
            <a:r>
              <a:rPr lang="en-US" dirty="0" smtClean="0"/>
              <a:t>Sexual script theory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5634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Transgendered People Cross Society’s Deepest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Gender development is interactive. </a:t>
            </a:r>
          </a:p>
          <a:p>
            <a:pPr lvl="0"/>
            <a:r>
              <a:rPr lang="en-US" dirty="0" smtClean="0"/>
              <a:t>Transgender people cross society’s deepest divide.</a:t>
            </a:r>
          </a:p>
          <a:p>
            <a:r>
              <a:rPr lang="en-US" dirty="0" smtClean="0"/>
              <a:t>Trans men and women have probably existed in all human societies.</a:t>
            </a:r>
          </a:p>
        </p:txBody>
      </p:sp>
    </p:spTree>
    <p:extLst>
      <p:ext uri="{BB962C8B-B14F-4D97-AF65-F5344CB8AC3E}">
        <p14:creationId xmlns:p14="http://schemas.microsoft.com/office/powerpoint/2010/main" val="14830753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Box 4.4  </a:t>
            </a:r>
            <a:r>
              <a:rPr lang="en-US" altLang="en-US" dirty="0"/>
              <a:t>Cultural Diversity: Trans Men and Women in Cross-Cultural Perspective</a:t>
            </a:r>
            <a:endParaRPr lang="en-US" altLang="en-US" dirty="0" smtClean="0"/>
          </a:p>
        </p:txBody>
      </p:sp>
      <p:pic>
        <p:nvPicPr>
          <p:cNvPr id="3277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533400"/>
            <a:ext cx="6589713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69949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Transgendered People Cross Society’s Deepest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Transexual</a:t>
            </a:r>
            <a:r>
              <a:rPr lang="en-US" dirty="0" smtClean="0"/>
              <a:t> individuals are of more than one kind.</a:t>
            </a:r>
          </a:p>
          <a:p>
            <a:pPr lvl="1"/>
            <a:r>
              <a:rPr lang="en-US" dirty="0" err="1" smtClean="0"/>
              <a:t>F-to-M</a:t>
            </a:r>
            <a:r>
              <a:rPr lang="en-US" dirty="0" smtClean="0"/>
              <a:t> </a:t>
            </a:r>
            <a:r>
              <a:rPr lang="en-US" dirty="0" err="1" smtClean="0"/>
              <a:t>transexuals</a:t>
            </a:r>
            <a:r>
              <a:rPr lang="en-US" dirty="0" smtClean="0"/>
              <a:t> (trans men)</a:t>
            </a:r>
          </a:p>
          <a:p>
            <a:pPr lvl="1"/>
            <a:r>
              <a:rPr lang="en-US" dirty="0" smtClean="0"/>
              <a:t>M-to-F </a:t>
            </a:r>
            <a:r>
              <a:rPr lang="en-US" dirty="0" err="1" smtClean="0"/>
              <a:t>transexuals</a:t>
            </a:r>
            <a:r>
              <a:rPr lang="en-US" dirty="0" smtClean="0"/>
              <a:t> (trans women)</a:t>
            </a:r>
          </a:p>
          <a:p>
            <a:pPr lvl="1"/>
            <a:r>
              <a:rPr lang="en-US" dirty="0" err="1" smtClean="0"/>
              <a:t>Transvestism</a:t>
            </a:r>
            <a:endParaRPr lang="en-US" dirty="0" smtClean="0"/>
          </a:p>
          <a:p>
            <a:pPr lvl="1"/>
            <a:r>
              <a:rPr lang="en-US" dirty="0" err="1" smtClean="0"/>
              <a:t>Autogynephilia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753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Transgendered People Cross Society’s Deepest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Transexual</a:t>
            </a:r>
            <a:r>
              <a:rPr lang="en-US" dirty="0" smtClean="0"/>
              <a:t> is the term generally used for transgender individuals who seek to medically change their body to the other sex.</a:t>
            </a:r>
          </a:p>
          <a:p>
            <a:r>
              <a:rPr lang="en-US" dirty="0" smtClean="0"/>
              <a:t>Sex-reassignment, </a:t>
            </a:r>
            <a:r>
              <a:rPr lang="en-US" b="1" dirty="0" smtClean="0"/>
              <a:t>transitioning</a:t>
            </a:r>
            <a:r>
              <a:rPr lang="en-US" dirty="0" smtClean="0"/>
              <a:t>, is a multistage process.</a:t>
            </a:r>
          </a:p>
          <a:p>
            <a:pPr lvl="1"/>
            <a:r>
              <a:rPr lang="en-US" dirty="0" smtClean="0"/>
              <a:t>Psychological and physical evaluation</a:t>
            </a:r>
          </a:p>
          <a:p>
            <a:pPr lvl="1"/>
            <a:r>
              <a:rPr lang="en-US" b="1" dirty="0" smtClean="0"/>
              <a:t>Real-life experience</a:t>
            </a:r>
            <a:endParaRPr lang="en-US" dirty="0" smtClean="0"/>
          </a:p>
          <a:p>
            <a:pPr lvl="1"/>
            <a:r>
              <a:rPr lang="en-US" dirty="0" smtClean="0"/>
              <a:t>Hormone treatment</a:t>
            </a:r>
          </a:p>
          <a:p>
            <a:pPr lvl="1"/>
            <a:r>
              <a:rPr lang="en-US" b="1" dirty="0" smtClean="0"/>
              <a:t>Sex-reassignment surgery</a:t>
            </a:r>
          </a:p>
        </p:txBody>
      </p:sp>
    </p:spTree>
    <p:extLst>
      <p:ext uri="{BB962C8B-B14F-4D97-AF65-F5344CB8AC3E}">
        <p14:creationId xmlns:p14="http://schemas.microsoft.com/office/powerpoint/2010/main" val="20737526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4.17  Chastity Bono (left), transitioned to Chaz Bono (right) between 2008 and 2010</a:t>
            </a:r>
          </a:p>
        </p:txBody>
      </p:sp>
      <p:pic>
        <p:nvPicPr>
          <p:cNvPr id="3379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533400"/>
            <a:ext cx="7908925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26746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Transgendered People Cross Society’s Deepest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 err="1" smtClean="0"/>
              <a:t>transexual</a:t>
            </a:r>
            <a:r>
              <a:rPr lang="en-US" dirty="0" smtClean="0"/>
              <a:t> women, key surgical procedures include:</a:t>
            </a:r>
          </a:p>
          <a:p>
            <a:pPr lvl="1"/>
            <a:r>
              <a:rPr lang="en-US" dirty="0" smtClean="0"/>
              <a:t>Removing penis and testicles</a:t>
            </a:r>
          </a:p>
          <a:p>
            <a:pPr lvl="1"/>
            <a:r>
              <a:rPr lang="en-US" dirty="0" smtClean="0"/>
              <a:t>Constructing vagina, labia, and clitoris</a:t>
            </a:r>
          </a:p>
          <a:p>
            <a:pPr lvl="1"/>
            <a:r>
              <a:rPr lang="en-US" dirty="0" smtClean="0"/>
              <a:t>Breast augmentation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8"/>
          <a:stretch/>
        </p:blipFill>
        <p:spPr>
          <a:xfrm>
            <a:off x="5374433" y="3886200"/>
            <a:ext cx="3159967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526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Transgendered People Cross Society’s Deepest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 err="1" smtClean="0"/>
              <a:t>transexual</a:t>
            </a:r>
            <a:r>
              <a:rPr lang="en-US" dirty="0" smtClean="0"/>
              <a:t> men, key surgical procedures include:</a:t>
            </a:r>
          </a:p>
          <a:p>
            <a:pPr lvl="1"/>
            <a:r>
              <a:rPr lang="en-US" dirty="0" smtClean="0"/>
              <a:t>Removing ovaries, uterus, and vagina</a:t>
            </a:r>
          </a:p>
          <a:p>
            <a:pPr lvl="1"/>
            <a:r>
              <a:rPr lang="en-US" dirty="0" smtClean="0"/>
              <a:t>Constructing scrotum and penis</a:t>
            </a:r>
          </a:p>
          <a:p>
            <a:pPr lvl="1"/>
            <a:r>
              <a:rPr lang="en-US" dirty="0" smtClean="0"/>
              <a:t>Removal of breasts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9"/>
          <a:stretch/>
        </p:blipFill>
        <p:spPr>
          <a:xfrm>
            <a:off x="4876800" y="3962400"/>
            <a:ext cx="3810000" cy="252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526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Transgendered People Cross Society’s Deepest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 at time of medical treatment seems very important, so some centers are now treating children at or before puberty.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Box 4.5  </a:t>
            </a:r>
            <a:r>
              <a:rPr lang="en-US" altLang="en-US" dirty="0"/>
              <a:t>Controversies: How Should We Treat Gender-Dysphoric Children?</a:t>
            </a:r>
            <a:endParaRPr lang="en-US" altLang="en-US" dirty="0" smtClean="0"/>
          </a:p>
        </p:txBody>
      </p:sp>
      <p:pic>
        <p:nvPicPr>
          <p:cNvPr id="3686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571500"/>
            <a:ext cx="8426450" cy="625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0531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Transgendered People Cross Society’s Deepest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Some transgender people do not want surgery.</a:t>
            </a:r>
          </a:p>
          <a:p>
            <a:pPr lvl="1"/>
            <a:r>
              <a:rPr lang="en-US" dirty="0" smtClean="0"/>
              <a:t>Contradiction of inner and outer life may not bother them.</a:t>
            </a:r>
          </a:p>
          <a:p>
            <a:pPr lvl="1"/>
            <a:r>
              <a:rPr lang="en-US" dirty="0" smtClean="0"/>
              <a:t>Medical route may not be affordable.</a:t>
            </a:r>
          </a:p>
          <a:p>
            <a:pPr lvl="1"/>
            <a:r>
              <a:rPr lang="en-US" dirty="0" smtClean="0"/>
              <a:t>Less than ideal results may not be worth it.</a:t>
            </a:r>
          </a:p>
          <a:p>
            <a:pPr lvl="1"/>
            <a:r>
              <a:rPr lang="en-US" dirty="0" smtClean="0"/>
              <a:t>Cross-dressing, passing as other sex, may be satisfactory.</a:t>
            </a:r>
          </a:p>
          <a:p>
            <a:pPr lvl="1"/>
            <a:r>
              <a:rPr lang="en-US" dirty="0" smtClean="0"/>
              <a:t>Freedom to switch roles may valuable.</a:t>
            </a:r>
          </a:p>
          <a:p>
            <a:pPr lvl="1"/>
            <a:r>
              <a:rPr lang="en-US" i="1" dirty="0" smtClean="0"/>
              <a:t>Not passing</a:t>
            </a:r>
            <a:r>
              <a:rPr lang="en-US" dirty="0" smtClean="0"/>
              <a:t> as opposite sex may provide satisfaction.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4.20  Kate Bornstein</a:t>
            </a:r>
          </a:p>
        </p:txBody>
      </p:sp>
      <p:pic>
        <p:nvPicPr>
          <p:cNvPr id="3789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533400"/>
            <a:ext cx="5913438" cy="63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27942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Transgendered People Cross Society’s Deepest Divide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 people struggle for awareness and acceptance. Trans people</a:t>
            </a:r>
          </a:p>
          <a:p>
            <a:pPr lvl="1"/>
            <a:r>
              <a:rPr lang="en-US" dirty="0" smtClean="0"/>
              <a:t>Are relatively few in number</a:t>
            </a:r>
          </a:p>
          <a:p>
            <a:pPr lvl="1"/>
            <a:r>
              <a:rPr lang="en-US" dirty="0" smtClean="0"/>
              <a:t>Work to clarify their unique identity</a:t>
            </a:r>
          </a:p>
          <a:p>
            <a:pPr lvl="1"/>
            <a:r>
              <a:rPr lang="en-US" dirty="0" smtClean="0"/>
              <a:t>Are at greater risk of violence and discrimination</a:t>
            </a:r>
          </a:p>
          <a:p>
            <a:r>
              <a:rPr lang="en-US" b="1" dirty="0" smtClean="0"/>
              <a:t>Transphobia</a:t>
            </a:r>
            <a:r>
              <a:rPr lang="en-US" dirty="0" smtClean="0"/>
              <a:t>: Hatred of transgender people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Figure 4.21  Transgender teen</a:t>
            </a:r>
          </a:p>
        </p:txBody>
      </p:sp>
      <p:pic>
        <p:nvPicPr>
          <p:cNvPr id="389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854200"/>
            <a:ext cx="842645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934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4631</TotalTime>
  <Words>1753</Words>
  <Application>Microsoft Office PowerPoint</Application>
  <PresentationFormat>On-screen Show (4:3)</PresentationFormat>
  <Paragraphs>183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Calibri</vt:lpstr>
      <vt:lpstr>Courier New</vt:lpstr>
      <vt:lpstr>Times New Roman</vt:lpstr>
      <vt:lpstr>Wingdings</vt:lpstr>
      <vt:lpstr>Office Theme</vt:lpstr>
      <vt:lpstr>Default Design</vt:lpstr>
      <vt:lpstr>Sex, Gender, and Transgender</vt:lpstr>
      <vt:lpstr>Chapter 4: Sex, Gender, and Transgender</vt:lpstr>
      <vt:lpstr>Genes and Hormones Guide Sex Development</vt:lpstr>
      <vt:lpstr>Figure 4.1  Human chromosomes</vt:lpstr>
      <vt:lpstr>Genes and Hormones Guide Sex Development</vt:lpstr>
      <vt:lpstr>Genes and Hormones Guide Sex Development</vt:lpstr>
      <vt:lpstr>Figure 4.2  Development of the male and female reproductive tracts</vt:lpstr>
      <vt:lpstr>Genes and Hormones Guide Sex Development</vt:lpstr>
      <vt:lpstr>Figure 4.3  Development of the male and female external genitalia (Part 1)</vt:lpstr>
      <vt:lpstr>Figure 4.3  Development of the male and female external genitalia (Part 2)</vt:lpstr>
      <vt:lpstr>Genes and Hormones Guide Sex Development</vt:lpstr>
      <vt:lpstr>Genes and Hormones Guide Sex Development</vt:lpstr>
      <vt:lpstr>Figure 4.3  Development of the male and female external genitalia (Part 3)</vt:lpstr>
      <vt:lpstr>Genes and Hormones Guide Sex Development</vt:lpstr>
      <vt:lpstr>Figure 4.4  Descent of the testicles (Part 1)</vt:lpstr>
      <vt:lpstr>Figure 4.4  Descent of the testicles (Part 2)</vt:lpstr>
      <vt:lpstr>Genes and Hormones Guide Sex Development</vt:lpstr>
      <vt:lpstr>Genes and Hormones Guide Sex Development</vt:lpstr>
      <vt:lpstr>Genes and Hormones Guide Sex Development</vt:lpstr>
      <vt:lpstr>Figure 4.5  Sex differences in the cerebral cortex</vt:lpstr>
      <vt:lpstr>Sex Development May Go Awry</vt:lpstr>
      <vt:lpstr>Figure 4.6  Turner syndrome</vt:lpstr>
      <vt:lpstr>Sex Development May Go Awry</vt:lpstr>
      <vt:lpstr>Figure 4.7  Partial masculinization of genitalia</vt:lpstr>
      <vt:lpstr>Gender Is a Central Aspect of Personhood</vt:lpstr>
      <vt:lpstr>Gender Is a Central Aspect of Personhood</vt:lpstr>
      <vt:lpstr>Figure 4.8  Mental rotation task</vt:lpstr>
      <vt:lpstr>Figure 4.9  Female superiority in face recognition</vt:lpstr>
      <vt:lpstr>Gender Is a Central Aspect of Personhood</vt:lpstr>
      <vt:lpstr>Gender Is a Central Aspect of Personhood</vt:lpstr>
      <vt:lpstr>Gender Is a Central Aspect of Personhood</vt:lpstr>
      <vt:lpstr>Figure 4.10  Toy preference test</vt:lpstr>
      <vt:lpstr>Biological Factors Influence Gender</vt:lpstr>
      <vt:lpstr>Biological Factors Influence Gender</vt:lpstr>
      <vt:lpstr>Biological Factors Influence Gender</vt:lpstr>
      <vt:lpstr>Biological Factors Influence Gender</vt:lpstr>
      <vt:lpstr>Life Experiences Influence Gender</vt:lpstr>
      <vt:lpstr>Figure 4.13  Babies enter a gendered world</vt:lpstr>
      <vt:lpstr>Box 4.3  Personal Points of View: The Boy Who Was Raised as a Girl</vt:lpstr>
      <vt:lpstr>Life Experiences Influence Gender</vt:lpstr>
      <vt:lpstr>Transgendered People Cross Society’s Deepest Divide</vt:lpstr>
      <vt:lpstr>Box 4.4  Cultural Diversity: Trans Men and Women in Cross-Cultural Perspective</vt:lpstr>
      <vt:lpstr>Transgendered People Cross Society’s Deepest Divide</vt:lpstr>
      <vt:lpstr>Transgendered People Cross Society’s Deepest Divide</vt:lpstr>
      <vt:lpstr>Figure 4.17  Chastity Bono (left), transitioned to Chaz Bono (right) between 2008 and 2010</vt:lpstr>
      <vt:lpstr>Transgendered People Cross Society’s Deepest Divide</vt:lpstr>
      <vt:lpstr>Transgendered People Cross Society’s Deepest Divide</vt:lpstr>
      <vt:lpstr>Transgendered People Cross Society’s Deepest Divide</vt:lpstr>
      <vt:lpstr>Box 4.5  Controversies: How Should We Treat Gender-Dysphoric Children?</vt:lpstr>
      <vt:lpstr>Transgendered People Cross Society’s Deepest Divide</vt:lpstr>
      <vt:lpstr>Figure 4.20  Kate Bornstein</vt:lpstr>
      <vt:lpstr>Transgendered People Cross Society’s Deepest Divide</vt:lpstr>
      <vt:lpstr>Figure 4.21  Transgender teen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Discovering Human Sexuality, 3e</dc:title>
  <dc:creator>Sinauer Associates, Inc.</dc:creator>
  <cp:lastModifiedBy>Ray Rodriguez</cp:lastModifiedBy>
  <cp:revision>34</cp:revision>
  <dcterms:created xsi:type="dcterms:W3CDTF">2015-02-10T00:30:55Z</dcterms:created>
  <dcterms:modified xsi:type="dcterms:W3CDTF">2016-02-21T06:14:24Z</dcterms:modified>
</cp:coreProperties>
</file>